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93" d="100"/>
          <a:sy n="93"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4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Monday, October 29,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Monday, October 29,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Monday, October 29,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Monday, October 29,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Monday, October 29,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Monday, October 29,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Monday, October 29,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Monday, October 29,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Monday, October 29,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Monday, October 29,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Monday, October 29,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10/29/2018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10/29/2018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10/29/2018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10/29/2018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10/29/2018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Monday, October 29,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Testing</a:t>
            </a:r>
          </a:p>
        </p:txBody>
      </p:sp>
      <p:sp>
        <p:nvSpPr>
          <p:cNvPr id="3" name="Subtitle 2"/>
          <p:cNvSpPr>
            <a:spLocks noGrp="1"/>
          </p:cNvSpPr>
          <p:nvPr>
            <p:ph type="subTitle" idx="1"/>
          </p:nvPr>
        </p:nvSpPr>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2572265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3440164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normAutofit/>
          </a:bodyPr>
          <a:lstStyle/>
          <a:p>
            <a:r>
              <a:rPr lang="en-US" dirty="0" smtClean="0"/>
              <a:t>Does sample perform differently than general population (known: </a:t>
            </a:r>
            <a:r>
              <a:rPr lang="en-US" dirty="0"/>
              <a:t>μ &amp; </a:t>
            </a:r>
            <a:r>
              <a:rPr lang="en-US" dirty="0" err="1" smtClean="0"/>
              <a:t>σ</a:t>
            </a:r>
            <a:r>
              <a:rPr lang="en-US" dirty="0" smtClean="0"/>
              <a:t>)?</a:t>
            </a:r>
          </a:p>
          <a:p>
            <a:endParaRPr lang="en-US" dirty="0"/>
          </a:p>
          <a:p>
            <a:endParaRPr lang="en-US" dirty="0" smtClean="0"/>
          </a:p>
          <a:p>
            <a:endParaRPr lang="en-US" dirty="0"/>
          </a:p>
          <a:p>
            <a:r>
              <a:rPr lang="en-US" dirty="0" smtClean="0"/>
              <a:t>Now what?</a:t>
            </a:r>
          </a:p>
          <a:p>
            <a:pPr lvl="1"/>
            <a:r>
              <a:rPr lang="en-US" dirty="0" smtClean="0"/>
              <a:t>Determine </a:t>
            </a:r>
            <a:r>
              <a:rPr lang="en-US" i="1" dirty="0" err="1" smtClean="0"/>
              <a:t>z</a:t>
            </a:r>
            <a:r>
              <a:rPr lang="en-US" i="1" baseline="-25000" dirty="0" err="1" smtClean="0"/>
              <a:t>critical</a:t>
            </a:r>
            <a:r>
              <a:rPr lang="en-US" dirty="0" smtClean="0"/>
              <a:t> values for your α</a:t>
            </a:r>
          </a:p>
          <a:p>
            <a:pPr lvl="1"/>
            <a:r>
              <a:rPr lang="en-US" dirty="0"/>
              <a:t>Must “beat” ±1.64 for α = .10, 2-</a:t>
            </a:r>
            <a:r>
              <a:rPr lang="en-US" dirty="0" smtClean="0"/>
              <a:t>tailed, to reject null</a:t>
            </a:r>
          </a:p>
          <a:p>
            <a:pPr lvl="1"/>
            <a:r>
              <a:rPr lang="en-US" dirty="0" smtClean="0"/>
              <a:t>Must “beat” ±1.96 for α = .05, 2-tailed</a:t>
            </a:r>
            <a:r>
              <a:rPr lang="en-US" dirty="0"/>
              <a:t>, to reject </a:t>
            </a:r>
            <a:r>
              <a:rPr lang="en-US" dirty="0" smtClean="0"/>
              <a:t>null</a:t>
            </a:r>
          </a:p>
          <a:p>
            <a:pPr lvl="1"/>
            <a:r>
              <a:rPr lang="en-US" dirty="0" smtClean="0"/>
              <a:t>Must </a:t>
            </a:r>
            <a:r>
              <a:rPr lang="en-US" dirty="0"/>
              <a:t>“beat” </a:t>
            </a:r>
            <a:r>
              <a:rPr lang="en-US" dirty="0" smtClean="0"/>
              <a:t>±2.32 </a:t>
            </a:r>
            <a:r>
              <a:rPr lang="en-US" dirty="0"/>
              <a:t>for α = .</a:t>
            </a:r>
            <a:r>
              <a:rPr lang="en-US" dirty="0" smtClean="0"/>
              <a:t>01</a:t>
            </a:r>
            <a:r>
              <a:rPr lang="en-US" dirty="0"/>
              <a:t>, 2-</a:t>
            </a:r>
            <a:r>
              <a:rPr lang="en-US" dirty="0" smtClean="0"/>
              <a:t>tailed</a:t>
            </a:r>
            <a:r>
              <a:rPr lang="en-US" dirty="0"/>
              <a:t>, to reject null</a:t>
            </a:r>
          </a:p>
          <a:p>
            <a:pPr lvl="1"/>
            <a:endParaRPr lang="en-US" dirty="0" smtClean="0"/>
          </a:p>
          <a:p>
            <a:pPr lvl="1"/>
            <a:endParaRPr lang="en-US" dirty="0"/>
          </a:p>
        </p:txBody>
      </p:sp>
      <p:graphicFrame>
        <p:nvGraphicFramePr>
          <p:cNvPr id="4" name="Object 3"/>
          <p:cNvGraphicFramePr>
            <a:graphicFrameLocks noChangeAspect="1"/>
          </p:cNvGraphicFramePr>
          <p:nvPr>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1027" name="Equation" r:id="rId3" imgW="812800" imgH="431800" progId="Equation.3">
                  <p:embed/>
                </p:oleObj>
              </mc:Choice>
              <mc:Fallback>
                <p:oleObj name="Equation" r:id="rId3" imgW="812800" imgH="431800" progId="Equation.3">
                  <p:embed/>
                  <p:pic>
                    <p:nvPicPr>
                      <p:cNvPr id="0" name=""/>
                      <p:cNvPicPr/>
                      <p:nvPr/>
                    </p:nvPicPr>
                    <p:blipFill>
                      <a:blip r:embed="rId4"/>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253619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0.0955807</a:t>
            </a:r>
          </a:p>
        </p:txBody>
      </p:sp>
      <p:pic>
        <p:nvPicPr>
          <p:cNvPr id="6" name="Picture 5" descr="two_tail_iq-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1334" y="3403601"/>
            <a:ext cx="4836158" cy="3454399"/>
          </a:xfrm>
          <a:prstGeom prst="rect">
            <a:avLst/>
          </a:prstGeom>
        </p:spPr>
      </p:pic>
      <p:sp>
        <p:nvSpPr>
          <p:cNvPr id="7" name="TextBox 6"/>
          <p:cNvSpPr txBox="1"/>
          <p:nvPr/>
        </p:nvSpPr>
        <p:spPr>
          <a:xfrm>
            <a:off x="7008138"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p>
                      <a:pPr algn="ct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29412"/>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4000" b="1" dirty="0">
                <a:solidFill>
                  <a:srgbClr val="FF6666"/>
                </a:solidFill>
                <a:latin typeface="Lobster Two"/>
                <a:cs typeface="Lobster Two"/>
              </a:rPr>
              <a:t>If the null is true…</a:t>
            </a:r>
          </a:p>
        </p:txBody>
      </p:sp>
    </p:spTree>
    <p:extLst>
      <p:ext uri="{BB962C8B-B14F-4D97-AF65-F5344CB8AC3E}">
        <p14:creationId xmlns:p14="http://schemas.microsoft.com/office/powerpoint/2010/main" val="749602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31618"/>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But… what if we are wrong??</a:t>
            </a:r>
          </a:p>
        </p:txBody>
      </p:sp>
    </p:spTree>
    <p:extLst>
      <p:ext uri="{BB962C8B-B14F-4D97-AF65-F5344CB8AC3E}">
        <p14:creationId xmlns:p14="http://schemas.microsoft.com/office/powerpoint/2010/main" val="1638286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2246313" y="1229896"/>
            <a:ext cx="7772400" cy="4585367"/>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6000" dirty="0">
                <a:solidFill>
                  <a:prstClr val="white"/>
                </a:solidFill>
                <a:latin typeface="Lobster Two"/>
                <a:cs typeface="Lobster Two"/>
              </a:rPr>
              <a:t>“Statistics does not tell us </a:t>
            </a:r>
          </a:p>
          <a:p>
            <a:pPr algn="ctr"/>
            <a:r>
              <a:rPr lang="en-US" sz="6000" dirty="0">
                <a:solidFill>
                  <a:prstClr val="white"/>
                </a:solidFill>
                <a:latin typeface="Noto Serif" charset="0"/>
                <a:ea typeface="Noto Serif" charset="0"/>
                <a:cs typeface="Noto Serif" charset="0"/>
              </a:rPr>
              <a:t>whether </a:t>
            </a:r>
          </a:p>
          <a:p>
            <a:pPr algn="ctr"/>
            <a:r>
              <a:rPr lang="en-US" sz="6000" dirty="0">
                <a:solidFill>
                  <a:prstClr val="white"/>
                </a:solidFill>
                <a:latin typeface="Lobster Two"/>
                <a:cs typeface="Lobster Two"/>
              </a:rPr>
              <a:t>we are right. It tell us the </a:t>
            </a:r>
          </a:p>
          <a:p>
            <a:pPr algn="ctr"/>
            <a:r>
              <a:rPr lang="en-US" sz="6000" dirty="0">
                <a:solidFill>
                  <a:prstClr val="white"/>
                </a:solidFill>
                <a:latin typeface="Noto Serif" charset="0"/>
                <a:ea typeface="Noto Serif" charset="0"/>
                <a:cs typeface="Noto Serif" charset="0"/>
              </a:rPr>
              <a:t>chances</a:t>
            </a:r>
            <a:r>
              <a:rPr lang="en-US" sz="6000" dirty="0">
                <a:solidFill>
                  <a:prstClr val="white"/>
                </a:solidFill>
                <a:latin typeface="Lobster Two"/>
                <a:cs typeface="Lobster Two"/>
              </a:rPr>
              <a:t> </a:t>
            </a:r>
          </a:p>
          <a:p>
            <a:pPr algn="ctr"/>
            <a:r>
              <a:rPr lang="en-US" sz="6000" dirty="0">
                <a:solidFill>
                  <a:prstClr val="white"/>
                </a:solidFill>
                <a:latin typeface="Lobster Two"/>
                <a:cs typeface="Lobster Two"/>
              </a:rPr>
              <a:t>of being wrong.”</a:t>
            </a:r>
          </a:p>
        </p:txBody>
      </p:sp>
      <p:sp>
        <p:nvSpPr>
          <p:cNvPr id="3" name="TextBox 2"/>
          <p:cNvSpPr txBox="1"/>
          <p:nvPr/>
        </p:nvSpPr>
        <p:spPr>
          <a:xfrm>
            <a:off x="1524000" y="6563894"/>
            <a:ext cx="9144000" cy="307777"/>
          </a:xfrm>
          <a:prstGeom prst="rect">
            <a:avLst/>
          </a:prstGeom>
          <a:noFill/>
        </p:spPr>
        <p:txBody>
          <a:bodyPr wrap="square" rtlCol="0">
            <a:spAutoFit/>
          </a:bodyPr>
          <a:lstStyle/>
          <a:p>
            <a:r>
              <a:rPr lang="en-US" sz="1400" dirty="0">
                <a:solidFill>
                  <a:prstClr val="white"/>
                </a:solidFill>
                <a:latin typeface="Lato" charset="0"/>
                <a:ea typeface="Lato" charset="0"/>
                <a:cs typeface="Lato" charset="0"/>
              </a:rPr>
              <a:t>http://</a:t>
            </a:r>
            <a:r>
              <a:rPr lang="en-US" sz="1400" dirty="0" err="1">
                <a:solidFill>
                  <a:prstClr val="white"/>
                </a:solidFill>
                <a:latin typeface="Lato" charset="0"/>
                <a:ea typeface="Lato" charset="0"/>
                <a:cs typeface="Lato" charset="0"/>
              </a:rPr>
              <a:t>www.nature.com</a:t>
            </a:r>
            <a:r>
              <a:rPr lang="en-US" sz="1400" dirty="0">
                <a:solidFill>
                  <a:prstClr val="white"/>
                </a:solidFill>
                <a:latin typeface="Lato" charset="0"/>
                <a:ea typeface="Lato" charset="0"/>
                <a:cs typeface="Lato" charset="0"/>
              </a:rPr>
              <a:t>/</a:t>
            </a:r>
            <a:r>
              <a:rPr lang="en-US" sz="1400" dirty="0" err="1">
                <a:solidFill>
                  <a:prstClr val="white"/>
                </a:solidFill>
                <a:latin typeface="Lato" charset="0"/>
                <a:ea typeface="Lato" charset="0"/>
                <a:cs typeface="Lato" charset="0"/>
              </a:rPr>
              <a:t>nmeth</a:t>
            </a:r>
            <a:r>
              <a:rPr lang="en-US" sz="1400" dirty="0">
                <a:solidFill>
                  <a:prstClr val="white"/>
                </a:solidFill>
                <a:latin typeface="Lato" charset="0"/>
                <a:ea typeface="Lato" charset="0"/>
                <a:cs typeface="Lato" charset="0"/>
              </a:rPr>
              <a:t>/journal/v10/n9/full/nmeth.2613.html</a:t>
            </a:r>
          </a:p>
        </p:txBody>
      </p:sp>
    </p:spTree>
    <p:extLst>
      <p:ext uri="{BB962C8B-B14F-4D97-AF65-F5344CB8AC3E}">
        <p14:creationId xmlns:p14="http://schemas.microsoft.com/office/powerpoint/2010/main" val="3616938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ways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3"/>
          <a:srcRect l="16910" r="16910"/>
          <a:stretch>
            <a:fillRect/>
          </a:stretch>
        </p:blipFill>
        <p:spPr>
          <a:xfrm>
            <a:off x="6278564" y="2438400"/>
            <a:ext cx="3932237" cy="3951288"/>
          </a:xfrm>
        </p:spPr>
      </p:pic>
      <p:sp>
        <p:nvSpPr>
          <p:cNvPr id="9" name="Rectangular Callout 8"/>
          <p:cNvSpPr/>
          <p:nvPr/>
        </p:nvSpPr>
        <p:spPr>
          <a:xfrm>
            <a:off x="1981200" y="4762500"/>
            <a:ext cx="20320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p>
        </p:txBody>
      </p:sp>
      <p:sp>
        <p:nvSpPr>
          <p:cNvPr id="10" name="Rectangular Callout 9"/>
          <p:cNvSpPr/>
          <p:nvPr/>
        </p:nvSpPr>
        <p:spPr>
          <a:xfrm>
            <a:off x="7454900" y="2781300"/>
            <a:ext cx="14224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p>
        </p:txBody>
      </p:sp>
    </p:spTree>
    <p:extLst>
      <p:ext uri="{BB962C8B-B14F-4D97-AF65-F5344CB8AC3E}">
        <p14:creationId xmlns:p14="http://schemas.microsoft.com/office/powerpoint/2010/main" val="1711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11" name="Text Placeholder 10"/>
          <p:cNvSpPr>
            <a:spLocks noGrp="1"/>
          </p:cNvSpPr>
          <p:nvPr>
            <p:ph type="body" sz="quarter" idx="3"/>
          </p:nvPr>
        </p:nvSpPr>
        <p:spPr/>
        <p:txBody>
          <a:bodyPr/>
          <a:lstStyle/>
          <a:p>
            <a:r>
              <a:rPr lang="en-US" dirty="0" smtClean="0">
                <a:latin typeface="Lato" charset="0"/>
                <a:ea typeface="Lato" charset="0"/>
                <a:cs typeface="Lato" charset="0"/>
              </a:rPr>
              <a:t>Call: 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p:txBody>
      </p:sp>
      <p:sp>
        <p:nvSpPr>
          <p:cNvPr id="6" name="Content Placeholder 5"/>
          <p:cNvSpPr>
            <a:spLocks noGrp="1"/>
          </p:cNvSpPr>
          <p:nvPr>
            <p:ph sz="quarter" idx="4"/>
          </p:nvPr>
        </p:nvSpPr>
        <p:spPr/>
        <p:txBody>
          <a:bodyPr>
            <a:normAutofit/>
          </a:bodyPr>
          <a:lstStyle/>
          <a:p>
            <a:r>
              <a:rPr lang="en-US" dirty="0"/>
              <a:t>If we </a:t>
            </a:r>
            <a:r>
              <a:rPr lang="en-US" dirty="0" smtClean="0"/>
              <a:t>had rejected the null, </a:t>
            </a:r>
            <a:r>
              <a:rPr lang="en-US" dirty="0"/>
              <a:t>it is of course </a:t>
            </a:r>
            <a:r>
              <a:rPr lang="en-US" dirty="0" smtClean="0"/>
              <a:t>possible that we should not have!</a:t>
            </a:r>
          </a:p>
          <a:p>
            <a:r>
              <a:rPr lang="en-US" dirty="0"/>
              <a:t>That is, the true state of the world may be </a:t>
            </a:r>
            <a:r>
              <a:rPr lang="en-US" dirty="0" smtClean="0"/>
              <a:t>H</a:t>
            </a:r>
            <a:r>
              <a:rPr lang="en-US" baseline="-25000" dirty="0" smtClean="0"/>
              <a:t>0</a:t>
            </a:r>
            <a:r>
              <a:rPr lang="en-US" dirty="0" smtClean="0"/>
              <a:t> (he’s not pregnant</a:t>
            </a:r>
            <a:r>
              <a:rPr lang="en-US" dirty="0"/>
              <a:t>), </a:t>
            </a:r>
            <a:r>
              <a:rPr lang="en-US" dirty="0" smtClean="0"/>
              <a:t>but </a:t>
            </a:r>
            <a:r>
              <a:rPr lang="en-US" dirty="0"/>
              <a:t>our sample data </a:t>
            </a:r>
            <a:r>
              <a:rPr lang="en-US" dirty="0" smtClean="0"/>
              <a:t>leads us to reject H</a:t>
            </a:r>
            <a:r>
              <a:rPr lang="en-US" baseline="-25000" dirty="0"/>
              <a:t>0</a:t>
            </a:r>
            <a:r>
              <a:rPr lang="en-US" dirty="0" smtClean="0"/>
              <a:t> and (incorrectly) conclude that he’s pregnant</a:t>
            </a:r>
          </a:p>
          <a:p>
            <a:r>
              <a:rPr lang="en-US" dirty="0" smtClean="0"/>
              <a:t>This is really embarrassing, so we control this: 𝛂 = ?</a:t>
            </a:r>
            <a:endParaRPr lang="en-US" dirty="0"/>
          </a:p>
          <a:p>
            <a:endParaRPr lang="en-US" dirty="0"/>
          </a:p>
        </p:txBody>
      </p:sp>
      <p:sp>
        <p:nvSpPr>
          <p:cNvPr id="9" name="Rectangular Callout 8"/>
          <p:cNvSpPr/>
          <p:nvPr/>
        </p:nvSpPr>
        <p:spPr>
          <a:xfrm>
            <a:off x="1981200" y="4762500"/>
            <a:ext cx="20701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p>
        </p:txBody>
      </p:sp>
    </p:spTree>
    <p:extLst>
      <p:ext uri="{BB962C8B-B14F-4D97-AF65-F5344CB8AC3E}">
        <p14:creationId xmlns:p14="http://schemas.microsoft.com/office/powerpoint/2010/main" val="2048403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way we can be wrong…</a:t>
            </a:r>
            <a:endParaRPr lang="en-US" dirty="0"/>
          </a:p>
        </p:txBody>
      </p:sp>
      <p:sp>
        <p:nvSpPr>
          <p:cNvPr id="3" name="Text Placeholder 2"/>
          <p:cNvSpPr>
            <a:spLocks noGrp="1"/>
          </p:cNvSpPr>
          <p:nvPr>
            <p:ph type="body" idx="1"/>
          </p:nvPr>
        </p:nvSpPr>
        <p:spPr/>
        <p:txBody>
          <a:bodyPr>
            <a:normAutofit/>
          </a:bodyPr>
          <a:lstStyle/>
          <a:p>
            <a:r>
              <a:rPr lang="en-US" dirty="0" smtClean="0"/>
              <a:t>Call: fail to reject H</a:t>
            </a:r>
            <a:r>
              <a:rPr lang="en-US" baseline="-25000" dirty="0" smtClean="0"/>
              <a:t>0</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2"/>
          <a:srcRect l="16910" r="16910"/>
          <a:stretch>
            <a:fillRect/>
          </a:stretch>
        </p:blipFill>
        <p:spPr>
          <a:xfrm>
            <a:off x="6278564" y="2438400"/>
            <a:ext cx="3932237" cy="3951288"/>
          </a:xfrm>
        </p:spPr>
      </p:pic>
      <p:sp>
        <p:nvSpPr>
          <p:cNvPr id="10" name="Rectangular Callout 9"/>
          <p:cNvSpPr/>
          <p:nvPr/>
        </p:nvSpPr>
        <p:spPr>
          <a:xfrm>
            <a:off x="7454900" y="2781300"/>
            <a:ext cx="14097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p>
        </p:txBody>
      </p:sp>
      <p:sp>
        <p:nvSpPr>
          <p:cNvPr id="4" name="Content Placeholder 3"/>
          <p:cNvSpPr>
            <a:spLocks noGrp="1"/>
          </p:cNvSpPr>
          <p:nvPr>
            <p:ph sz="half" idx="2"/>
          </p:nvPr>
        </p:nvSpPr>
        <p:spPr/>
        <p:txBody>
          <a:bodyPr>
            <a:normAutofit/>
          </a:bodyPr>
          <a:lstStyle/>
          <a:p>
            <a:r>
              <a:rPr lang="en-US" dirty="0" smtClean="0"/>
              <a:t>If we conclude that we cannot reject the null, it is of course possible that we should have!</a:t>
            </a:r>
            <a:endParaRPr lang="en-US" dirty="0"/>
          </a:p>
          <a:p>
            <a:r>
              <a:rPr lang="en-US" dirty="0" smtClean="0"/>
              <a:t>That is, the true state of the world may be H</a:t>
            </a:r>
            <a:r>
              <a:rPr lang="en-US" baseline="-25000" dirty="0" smtClean="0"/>
              <a:t>1</a:t>
            </a:r>
            <a:r>
              <a:rPr lang="en-US" dirty="0" smtClean="0"/>
              <a:t> (she’s pregnant), but our sample data says we don’t have good enough evidence to reject H</a:t>
            </a:r>
            <a:r>
              <a:rPr lang="en-US" baseline="-25000" dirty="0" smtClean="0"/>
              <a:t>0</a:t>
            </a:r>
            <a:r>
              <a:rPr lang="en-US" dirty="0"/>
              <a:t> </a:t>
            </a:r>
            <a:r>
              <a:rPr lang="en-US" dirty="0" smtClean="0"/>
              <a:t>(she’s not pregnant)</a:t>
            </a:r>
            <a:endParaRPr lang="en-US" dirty="0"/>
          </a:p>
        </p:txBody>
      </p:sp>
    </p:spTree>
    <p:extLst>
      <p:ext uri="{BB962C8B-B14F-4D97-AF65-F5344CB8AC3E}">
        <p14:creationId xmlns:p14="http://schemas.microsoft.com/office/powerpoint/2010/main" val="2142223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a:t>
            </a:r>
            <a:r>
              <a:rPr lang="en-US" dirty="0"/>
              <a:t>e</a:t>
            </a:r>
            <a:r>
              <a:rPr lang="en-US" dirty="0" smtClean="0"/>
              <a:t>rrors</a:t>
            </a:r>
            <a:endParaRPr lang="en-US" dirty="0"/>
          </a:p>
        </p:txBody>
      </p:sp>
      <p:sp>
        <p:nvSpPr>
          <p:cNvPr id="4" name="Content Placeholder 3"/>
          <p:cNvSpPr>
            <a:spLocks noGrp="1"/>
          </p:cNvSpPr>
          <p:nvPr>
            <p:ph sz="half" idx="1"/>
          </p:nvPr>
        </p:nvSpPr>
        <p:spPr/>
        <p:txBody>
          <a:bodyPr>
            <a:normAutofit/>
          </a:bodyPr>
          <a:lstStyle/>
          <a:p>
            <a:r>
              <a:rPr lang="en-US" dirty="0" smtClean="0"/>
              <a:t>The one(s) that got away…</a:t>
            </a:r>
            <a:endParaRPr lang="en-US" dirty="0"/>
          </a:p>
        </p:txBody>
      </p:sp>
      <p:pic>
        <p:nvPicPr>
          <p:cNvPr id="8" name="Content Placeholder 7"/>
          <p:cNvPicPr>
            <a:picLocks noGrp="1" noChangeAspect="1"/>
          </p:cNvPicPr>
          <p:nvPr>
            <p:ph sz="half" idx="2"/>
          </p:nvPr>
        </p:nvPicPr>
        <p:blipFill>
          <a:blip r:embed="rId2"/>
          <a:srcRect t="-8415" b="-8415"/>
          <a:stretch>
            <a:fillRect/>
          </a:stretch>
        </p:blipFill>
        <p:spPr/>
      </p:pic>
    </p:spTree>
    <p:extLst>
      <p:ext uri="{BB962C8B-B14F-4D97-AF65-F5344CB8AC3E}">
        <p14:creationId xmlns:p14="http://schemas.microsoft.com/office/powerpoint/2010/main" val="2039841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flipH="1">
            <a:off x="6179820" y="1816662"/>
            <a:ext cx="1758950" cy="2137801"/>
          </a:xfrm>
          <a:prstGeom prst="rect">
            <a:avLst/>
          </a:prstGeom>
        </p:spPr>
      </p:pic>
      <p:pic>
        <p:nvPicPr>
          <p:cNvPr id="4" name="Picture 3"/>
          <p:cNvPicPr>
            <a:picLocks noChangeAspect="1"/>
          </p:cNvPicPr>
          <p:nvPr/>
        </p:nvPicPr>
        <p:blipFill>
          <a:blip r:embed="rId3"/>
          <a:stretch>
            <a:fillRect/>
          </a:stretch>
        </p:blipFill>
        <p:spPr>
          <a:xfrm>
            <a:off x="2526719" y="3768804"/>
            <a:ext cx="1381489" cy="1587500"/>
          </a:xfrm>
          <a:prstGeom prst="rect">
            <a:avLst/>
          </a:prstGeom>
        </p:spPr>
      </p:pic>
      <p:sp>
        <p:nvSpPr>
          <p:cNvPr id="2" name="Title 1"/>
          <p:cNvSpPr>
            <a:spLocks noGrp="1"/>
          </p:cNvSpPr>
          <p:nvPr>
            <p:ph type="title"/>
          </p:nvPr>
        </p:nvSpPr>
        <p:spPr/>
        <p:txBody>
          <a:bodyPr>
            <a:normAutofit/>
          </a:bodyPr>
          <a:lstStyle/>
          <a:p>
            <a:r>
              <a:rPr lang="en-US" dirty="0" smtClean="0"/>
              <a:t>In our aspiring astronauts example…</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12" name="Picture 11"/>
          <p:cNvPicPr>
            <a:picLocks noChangeAspect="1"/>
          </p:cNvPicPr>
          <p:nvPr/>
        </p:nvPicPr>
        <p:blipFill>
          <a:blip r:embed="rId2"/>
          <a:stretch>
            <a:fillRect/>
          </a:stretch>
        </p:blipFill>
        <p:spPr>
          <a:xfrm>
            <a:off x="4268470" y="3429562"/>
            <a:ext cx="1758950" cy="2137801"/>
          </a:xfrm>
          <a:prstGeom prst="rect">
            <a:avLst/>
          </a:prstGeom>
        </p:spPr>
      </p:pic>
      <p:pic>
        <p:nvPicPr>
          <p:cNvPr id="13" name="Picture 12"/>
          <p:cNvPicPr>
            <a:picLocks noChangeAspect="1"/>
          </p:cNvPicPr>
          <p:nvPr/>
        </p:nvPicPr>
        <p:blipFill>
          <a:blip r:embed="rId4"/>
          <a:stretch>
            <a:fillRect/>
          </a:stretch>
        </p:blipFill>
        <p:spPr>
          <a:xfrm flipH="1">
            <a:off x="1981201" y="2284412"/>
            <a:ext cx="1375963" cy="1581150"/>
          </a:xfrm>
          <a:prstGeom prst="rect">
            <a:avLst/>
          </a:prstGeom>
        </p:spPr>
      </p:pic>
      <p:pic>
        <p:nvPicPr>
          <p:cNvPr id="17" name="Picture 16"/>
          <p:cNvPicPr>
            <a:picLocks noChangeAspect="1"/>
          </p:cNvPicPr>
          <p:nvPr/>
        </p:nvPicPr>
        <p:blipFill>
          <a:blip r:embed="rId5"/>
          <a:stretch>
            <a:fillRect/>
          </a:stretch>
        </p:blipFill>
        <p:spPr>
          <a:xfrm flipH="1">
            <a:off x="6464300" y="3768805"/>
            <a:ext cx="1352550" cy="1555433"/>
          </a:xfrm>
          <a:prstGeom prst="rect">
            <a:avLst/>
          </a:prstGeom>
        </p:spPr>
      </p:pic>
      <p:sp>
        <p:nvSpPr>
          <p:cNvPr id="9" name="Rectangular Callout 8"/>
          <p:cNvSpPr/>
          <p:nvPr/>
        </p:nvSpPr>
        <p:spPr>
          <a:xfrm>
            <a:off x="1981200" y="5402262"/>
            <a:ext cx="3931920" cy="1216026"/>
          </a:xfrm>
          <a:prstGeom prst="wedgeRectCallout">
            <a:avLst>
              <a:gd name="adj1" fmla="val 1987"/>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are actually </a:t>
            </a:r>
            <a:r>
              <a:rPr lang="en-US" b="1" dirty="0">
                <a:solidFill>
                  <a:srgbClr val="000000"/>
                </a:solidFill>
                <a:latin typeface="Lato" charset="0"/>
                <a:ea typeface="Lato" charset="0"/>
                <a:cs typeface="Lato" charset="0"/>
              </a:rPr>
              <a:t>not</a:t>
            </a:r>
            <a:endParaRPr lang="en-US" dirty="0">
              <a:solidFill>
                <a:srgbClr val="000000"/>
              </a:solidFill>
              <a:latin typeface="Lato" charset="0"/>
              <a:ea typeface="Lato" charset="0"/>
              <a:cs typeface="Lato" charset="0"/>
            </a:endParaRPr>
          </a:p>
        </p:txBody>
      </p:sp>
      <p:sp>
        <p:nvSpPr>
          <p:cNvPr id="15" name="Rectangular Callout 14"/>
          <p:cNvSpPr/>
          <p:nvPr/>
        </p:nvSpPr>
        <p:spPr>
          <a:xfrm>
            <a:off x="6464300" y="5402262"/>
            <a:ext cx="4083050" cy="1216026"/>
          </a:xfrm>
          <a:prstGeom prst="wedgeRectCallout">
            <a:avLst>
              <a:gd name="adj1" fmla="val -2511"/>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“You’re </a:t>
            </a:r>
            <a:r>
              <a:rPr lang="en-US" b="1" dirty="0">
                <a:solidFill>
                  <a:srgbClr val="000000"/>
                </a:solidFill>
                <a:latin typeface="Lato" charset="0"/>
                <a:ea typeface="Lato" charset="0"/>
                <a:cs typeface="Lato" charset="0"/>
              </a:rPr>
              <a:t>not</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actually</a:t>
            </a:r>
          </a:p>
        </p:txBody>
      </p:sp>
      <p:pic>
        <p:nvPicPr>
          <p:cNvPr id="6" name="Picture 5"/>
          <p:cNvPicPr>
            <a:picLocks noChangeAspect="1"/>
          </p:cNvPicPr>
          <p:nvPr/>
        </p:nvPicPr>
        <p:blipFill>
          <a:blip r:embed="rId6"/>
          <a:stretch>
            <a:fillRect/>
          </a:stretch>
        </p:blipFill>
        <p:spPr>
          <a:xfrm>
            <a:off x="4179570" y="2212896"/>
            <a:ext cx="1383030" cy="1555909"/>
          </a:xfrm>
          <a:prstGeom prst="rect">
            <a:avLst/>
          </a:prstGeom>
        </p:spPr>
      </p:pic>
      <p:pic>
        <p:nvPicPr>
          <p:cNvPr id="7" name="Picture 6"/>
          <p:cNvPicPr>
            <a:picLocks noChangeAspect="1"/>
          </p:cNvPicPr>
          <p:nvPr/>
        </p:nvPicPr>
        <p:blipFill rotWithShape="1">
          <a:blip r:embed="rId7"/>
          <a:srcRect l="20969" r="19838"/>
          <a:stretch/>
        </p:blipFill>
        <p:spPr>
          <a:xfrm>
            <a:off x="8566150" y="3493784"/>
            <a:ext cx="1981200" cy="1889428"/>
          </a:xfrm>
          <a:prstGeom prst="rect">
            <a:avLst/>
          </a:prstGeom>
        </p:spPr>
      </p:pic>
      <p:pic>
        <p:nvPicPr>
          <p:cNvPr id="10" name="Picture 9"/>
          <p:cNvPicPr>
            <a:picLocks noChangeAspect="1"/>
          </p:cNvPicPr>
          <p:nvPr/>
        </p:nvPicPr>
        <p:blipFill rotWithShape="1">
          <a:blip r:embed="rId8"/>
          <a:srcRect l="35615" t="14320" r="33508" b="14264"/>
          <a:stretch/>
        </p:blipFill>
        <p:spPr>
          <a:xfrm>
            <a:off x="9134176" y="1816662"/>
            <a:ext cx="1076625" cy="1830453"/>
          </a:xfrm>
          <a:prstGeom prst="rect">
            <a:avLst/>
          </a:prstGeom>
        </p:spPr>
      </p:pic>
    </p:spTree>
    <p:extLst>
      <p:ext uri="{BB962C8B-B14F-4D97-AF65-F5344CB8AC3E}">
        <p14:creationId xmlns:p14="http://schemas.microsoft.com/office/powerpoint/2010/main" val="18554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241800" y="3974401"/>
            <a:ext cx="3721100" cy="419100"/>
          </a:xfrm>
          <a:prstGeom prst="rect">
            <a:avLst/>
          </a:prstGeom>
        </p:spPr>
      </p:pic>
    </p:spTree>
    <p:extLst>
      <p:ext uri="{BB962C8B-B14F-4D97-AF65-F5344CB8AC3E}">
        <p14:creationId xmlns:p14="http://schemas.microsoft.com/office/powerpoint/2010/main" val="620067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4" name="Picture 3"/>
          <p:cNvPicPr>
            <a:picLocks noChangeAspect="1"/>
          </p:cNvPicPr>
          <p:nvPr/>
        </p:nvPicPr>
        <p:blipFill>
          <a:blip r:embed="rId3"/>
          <a:stretch>
            <a:fillRect/>
          </a:stretch>
        </p:blipFill>
        <p:spPr>
          <a:xfrm>
            <a:off x="4495800" y="621601"/>
            <a:ext cx="3721100" cy="419100"/>
          </a:xfrm>
          <a:prstGeom prst="rect">
            <a:avLst/>
          </a:prstGeom>
        </p:spPr>
      </p:pic>
    </p:spTree>
    <p:extLst>
      <p:ext uri="{BB962C8B-B14F-4D97-AF65-F5344CB8AC3E}">
        <p14:creationId xmlns:p14="http://schemas.microsoft.com/office/powerpoint/2010/main" val="3868749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a:solidFill>
            <a:schemeClr val="bg2"/>
          </a:solidFill>
        </p:spPr>
      </p:pic>
      <p:sp>
        <p:nvSpPr>
          <p:cNvPr id="4" name="TextBox 3"/>
          <p:cNvSpPr txBox="1"/>
          <p:nvPr/>
        </p:nvSpPr>
        <p:spPr>
          <a:xfrm>
            <a:off x="1524000" y="-12700"/>
            <a:ext cx="91440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39% false negatives using z-test (𝛂 = .05/2)</a:t>
            </a:r>
          </a:p>
          <a:p>
            <a:endParaRPr lang="en-US" sz="1600" dirty="0">
              <a:solidFill>
                <a:prstClr val="white"/>
              </a:solidFill>
              <a:latin typeface="Gill Sans"/>
              <a:cs typeface="Gill Sans"/>
            </a:endParaRPr>
          </a:p>
          <a:p>
            <a:endParaRPr lang="en-US" sz="1600"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4445000" y="6216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p>
        </p:txBody>
      </p:sp>
    </p:spTree>
    <p:extLst>
      <p:ext uri="{BB962C8B-B14F-4D97-AF65-F5344CB8AC3E}">
        <p14:creationId xmlns:p14="http://schemas.microsoft.com/office/powerpoint/2010/main" val="2505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39% false negatives using z-test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21200" y="621601"/>
            <a:ext cx="3721100" cy="419100"/>
          </a:xfrm>
          <a:prstGeom prst="rect">
            <a:avLst/>
          </a:prstGeom>
        </p:spPr>
      </p:pic>
      <p:sp>
        <p:nvSpPr>
          <p:cNvPr id="5" name="Cloud Callout 4"/>
          <p:cNvSpPr/>
          <p:nvPr/>
        </p:nvSpPr>
        <p:spPr>
          <a:xfrm>
            <a:off x="3637280" y="12192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p>
        </p:txBody>
      </p:sp>
    </p:spTree>
    <p:extLst>
      <p:ext uri="{BB962C8B-B14F-4D97-AF65-F5344CB8AC3E}">
        <p14:creationId xmlns:p14="http://schemas.microsoft.com/office/powerpoint/2010/main" val="602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1647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8148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T 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
        <p:nvSpPr>
          <p:cNvPr id="6" name="Rectangle 5"/>
          <p:cNvSpPr/>
          <p:nvPr/>
        </p:nvSpPr>
        <p:spPr>
          <a:xfrm>
            <a:off x="55702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768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20" y="5477510"/>
            <a:ext cx="16560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endParaRPr lang="en-US" dirty="0"/>
          </a:p>
          <a:p>
            <a:pPr lvl="1"/>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051" name="Equation" r:id="rId3" imgW="749300" imgH="431800" progId="Equation.3">
                  <p:embed/>
                </p:oleObj>
              </mc:Choice>
              <mc:Fallback>
                <p:oleObj name="Equation" r:id="rId3" imgW="749300" imgH="431800" progId="Equation.3">
                  <p:embed/>
                  <p:pic>
                    <p:nvPicPr>
                      <p:cNvPr id="0" name=""/>
                      <p:cNvPicPr/>
                      <p:nvPr/>
                    </p:nvPicPr>
                    <p:blipFill>
                      <a:blip r:embed="rId4"/>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23878652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leptokurtic</a:t>
            </a:r>
          </a:p>
          <a:p>
            <a:endParaRPr lang="en-US" dirty="0"/>
          </a:p>
          <a:p>
            <a:endParaRPr lang="en-US" dirty="0"/>
          </a:p>
          <a:p>
            <a:r>
              <a:rPr lang="en-US" dirty="0"/>
              <a:t>Kurtosis is undefined for </a:t>
            </a:r>
            <a:r>
              <a:rPr lang="en-US" i="1" dirty="0"/>
              <a:t>t</a:t>
            </a:r>
            <a:r>
              <a:rPr lang="en-US" dirty="0"/>
              <a:t>-variables with </a:t>
            </a:r>
            <a:r>
              <a:rPr lang="en-US" i="1" dirty="0" err="1"/>
              <a:t>df</a:t>
            </a:r>
            <a:r>
              <a:rPr lang="en-US" dirty="0"/>
              <a:t> &lt; 4</a:t>
            </a:r>
          </a:p>
          <a:p>
            <a:r>
              <a:rPr lang="en-US" dirty="0"/>
              <a:t>On your own, at what</a:t>
            </a:r>
            <a:r>
              <a:rPr lang="en-US" i="1" dirty="0"/>
              <a:t> N </a:t>
            </a:r>
            <a:r>
              <a:rPr lang="en-US" dirty="0"/>
              <a:t>and </a:t>
            </a:r>
            <a:r>
              <a:rPr lang="en-US" i="1" dirty="0" err="1"/>
              <a:t>df</a:t>
            </a:r>
            <a:r>
              <a:rPr lang="en-US" dirty="0"/>
              <a:t> is the kurtosis of a </a:t>
            </a:r>
            <a:r>
              <a:rPr lang="en-US" i="1" dirty="0"/>
              <a:t>t</a:t>
            </a:r>
            <a:r>
              <a:rPr lang="en-US" dirty="0"/>
              <a:t>-variable = 3 (= to kurtosis of normal distribution)?</a:t>
            </a:r>
          </a:p>
        </p:txBody>
      </p:sp>
      <p:graphicFrame>
        <p:nvGraphicFramePr>
          <p:cNvPr id="5" name="Object 4"/>
          <p:cNvGraphicFramePr>
            <a:graphicFrameLocks noChangeAspect="1"/>
          </p:cNvGraphicFramePr>
          <p:nvPr>
            <p:extLst/>
          </p:nvPr>
        </p:nvGraphicFramePr>
        <p:xfrm>
          <a:off x="3583890" y="3784058"/>
          <a:ext cx="1004047" cy="609600"/>
        </p:xfrm>
        <a:graphic>
          <a:graphicData uri="http://schemas.openxmlformats.org/presentationml/2006/ole">
            <mc:AlternateContent xmlns:mc="http://schemas.openxmlformats.org/markup-compatibility/2006">
              <mc:Choice xmlns:v="urn:schemas-microsoft-com:vml" Requires="v">
                <p:oleObj spid="_x0000_s3075"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583890" y="3784058"/>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2410432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Tree>
    <p:extLst>
      <p:ext uri="{BB962C8B-B14F-4D97-AF65-F5344CB8AC3E}">
        <p14:creationId xmlns:p14="http://schemas.microsoft.com/office/powerpoint/2010/main" val="8229611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4100"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4101"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5572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7593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07292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plot 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7200"/>
            <a:ext cx="6400800" cy="6400800"/>
          </a:xfrm>
          <a:prstGeom prst="rect">
            <a:avLst/>
          </a:prstGeom>
        </p:spPr>
      </p:pic>
    </p:spTree>
    <p:extLst>
      <p:ext uri="{BB962C8B-B14F-4D97-AF65-F5344CB8AC3E}">
        <p14:creationId xmlns:p14="http://schemas.microsoft.com/office/powerpoint/2010/main" val="272911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3662980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fr-FR" sz="2000" b="1" dirty="0">
                <a:solidFill>
                  <a:srgbClr val="FF6666"/>
                </a:solidFill>
                <a:latin typeface="Courier New"/>
                <a:cs typeface="Courier New"/>
              </a:rPr>
              <a:t>pt_1tail &lt;- min(pt(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 1 - 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a:t>
            </a:r>
          </a:p>
          <a:p>
            <a:pPr marL="0" indent="0">
              <a:buNone/>
            </a:pPr>
            <a:r>
              <a:rPr lang="fr-FR" sz="2000" b="1" dirty="0">
                <a:solidFill>
                  <a:srgbClr val="FF6666"/>
                </a:solidFill>
                <a:latin typeface="Courier New"/>
                <a:cs typeface="Courier New"/>
              </a:rPr>
              <a:t>pt_2tail &lt;- 2*pt_1tail</a:t>
            </a:r>
          </a:p>
          <a:p>
            <a:pPr marL="0" indent="0">
              <a:buNone/>
            </a:pPr>
            <a:r>
              <a:rPr lang="fr-FR" sz="2000" b="1" dirty="0">
                <a:solidFill>
                  <a:srgbClr val="FF6666"/>
                </a:solidFill>
                <a:latin typeface="Courier New"/>
                <a:cs typeface="Courier New"/>
              </a:rPr>
              <a:t>pt_2tail</a:t>
            </a:r>
          </a:p>
          <a:p>
            <a:pPr marL="0" indent="0">
              <a:buNone/>
            </a:pPr>
            <a:r>
              <a:rPr lang="fr-FR" sz="2000" b="1" dirty="0">
                <a:latin typeface="Courier New"/>
                <a:cs typeface="Courier New"/>
              </a:rPr>
              <a:t>[1] 0.06641363</a:t>
            </a:r>
            <a:endParaRPr lang="en-US" sz="20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900858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5679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7578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Constructing a confidence interval for µ</a:t>
            </a:r>
          </a:p>
        </p:txBody>
      </p:sp>
      <p:pic>
        <p:nvPicPr>
          <p:cNvPr id="5" name="Content Placeholder 4"/>
          <p:cNvPicPr>
            <a:picLocks noGrp="1" noChangeAspect="1"/>
          </p:cNvPicPr>
          <p:nvPr>
            <p:ph idx="1"/>
          </p:nvPr>
        </p:nvPicPr>
        <p:blipFill>
          <a:blip r:embed="rId2"/>
          <a:srcRect t="-51149" b="-51149"/>
          <a:stretch>
            <a:fillRect/>
          </a:stretch>
        </p:blipFill>
        <p:spPr/>
      </p:pic>
    </p:spTree>
    <p:extLst>
      <p:ext uri="{BB962C8B-B14F-4D97-AF65-F5344CB8AC3E}">
        <p14:creationId xmlns:p14="http://schemas.microsoft.com/office/powerpoint/2010/main" val="4061317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5109210"/>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
        <p:nvSpPr>
          <p:cNvPr id="7" name="16-Point Star 6"/>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Tree>
    <p:extLst>
      <p:ext uri="{BB962C8B-B14F-4D97-AF65-F5344CB8AC3E}">
        <p14:creationId xmlns:p14="http://schemas.microsoft.com/office/powerpoint/2010/main" val="29760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Tree>
    <p:extLst>
      <p:ext uri="{BB962C8B-B14F-4D97-AF65-F5344CB8AC3E}">
        <p14:creationId xmlns:p14="http://schemas.microsoft.com/office/powerpoint/2010/main" val="3061781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446731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1981200"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21114469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40178726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4807316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3404569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978947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
        <p:nvSpPr>
          <p:cNvPr id="7" name="Rectangle 6"/>
          <p:cNvSpPr/>
          <p:nvPr/>
        </p:nvSpPr>
        <p:spPr>
          <a:xfrm>
            <a:off x="4305300" y="3474719"/>
            <a:ext cx="28702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4305300" y="6102350"/>
            <a:ext cx="2870200" cy="596900"/>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16-Point Star 8"/>
          <p:cNvSpPr/>
          <p:nvPr/>
        </p:nvSpPr>
        <p:spPr>
          <a:xfrm rot="20151352">
            <a:off x="1579603" y="48190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1632881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322826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53751"/>
            <a:ext cx="2832100" cy="419100"/>
          </a:xfrm>
          <a:prstGeom prst="rect">
            <a:avLst/>
          </a:prstGeom>
        </p:spPr>
      </p:pic>
    </p:spTree>
    <p:extLst>
      <p:ext uri="{BB962C8B-B14F-4D97-AF65-F5344CB8AC3E}">
        <p14:creationId xmlns:p14="http://schemas.microsoft.com/office/powerpoint/2010/main" val="811239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4" name="Picture 3" descr="null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3010029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258300" cy="1200329"/>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t-statistics (absolute value)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a:p>
            <a:endParaRPr lang="en-US" b="1" dirty="0">
              <a:solidFill>
                <a:srgbClr val="FF6666"/>
              </a:solidFill>
              <a:latin typeface="Lato" charset="0"/>
              <a:ea typeface="Lato" charset="0"/>
              <a:cs typeface="Lato" charset="0"/>
            </a:endParaRPr>
          </a:p>
        </p:txBody>
      </p:sp>
      <p:pic>
        <p:nvPicPr>
          <p:cNvPr id="4" name="Picture 3" descr="null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2320455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ll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12073690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356100" y="3974401"/>
            <a:ext cx="3721100" cy="419100"/>
          </a:xfrm>
          <a:prstGeom prst="rect">
            <a:avLst/>
          </a:prstGeom>
        </p:spPr>
      </p:pic>
    </p:spTree>
    <p:extLst>
      <p:ext uri="{BB962C8B-B14F-4D97-AF65-F5344CB8AC3E}">
        <p14:creationId xmlns:p14="http://schemas.microsoft.com/office/powerpoint/2010/main" val="18405822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false</a:t>
            </a:r>
          </a:p>
        </p:txBody>
      </p:sp>
      <p:pic>
        <p:nvPicPr>
          <p:cNvPr id="4" name="Picture 3" descr="alt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8301"/>
            <a:ext cx="9144000" cy="6531429"/>
          </a:xfrm>
          <a:prstGeom prst="rect">
            <a:avLst/>
          </a:prstGeom>
        </p:spPr>
      </p:pic>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Tree>
    <p:extLst>
      <p:ext uri="{BB962C8B-B14F-4D97-AF65-F5344CB8AC3E}">
        <p14:creationId xmlns:p14="http://schemas.microsoft.com/office/powerpoint/2010/main" val="10365925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4" name="TextBox 3"/>
          <p:cNvSpPr txBox="1"/>
          <p:nvPr/>
        </p:nvSpPr>
        <p:spPr>
          <a:xfrm>
            <a:off x="1524000" y="-12700"/>
            <a:ext cx="92583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t-statistics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47% false negatives using t-test (𝛂 = .05/2)</a:t>
            </a:r>
          </a:p>
          <a:p>
            <a:endParaRPr lang="en-US" sz="1600" dirty="0">
              <a:solidFill>
                <a:prstClr val="white"/>
              </a:solidFill>
              <a:latin typeface="Lato" charset="0"/>
              <a:ea typeface="Lato" charset="0"/>
              <a:cs typeface="Lato" charset="0"/>
            </a:endParaRPr>
          </a:p>
          <a:p>
            <a:endParaRPr lang="en-US" sz="1600" b="1" dirty="0">
              <a:solidFill>
                <a:srgbClr val="FF6666"/>
              </a:solidFill>
              <a:latin typeface="Lato" charset="0"/>
              <a:ea typeface="Lato" charset="0"/>
              <a:cs typeface="Lato" charset="0"/>
            </a:endParaRPr>
          </a:p>
        </p:txBody>
      </p:sp>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p>
        </p:txBody>
      </p:sp>
    </p:spTree>
    <p:extLst>
      <p:ext uri="{BB962C8B-B14F-4D97-AF65-F5344CB8AC3E}">
        <p14:creationId xmlns:p14="http://schemas.microsoft.com/office/powerpoint/2010/main" val="9926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47% false negatives using 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33900" y="634301"/>
            <a:ext cx="3721100" cy="419100"/>
          </a:xfrm>
          <a:prstGeom prst="rect">
            <a:avLst/>
          </a:prstGeom>
        </p:spPr>
      </p:pic>
      <p:sp>
        <p:nvSpPr>
          <p:cNvPr id="5" name="Cloud Callout 4"/>
          <p:cNvSpPr/>
          <p:nvPr/>
        </p:nvSpPr>
        <p:spPr>
          <a:xfrm>
            <a:off x="3294380" y="12065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p>
        </p:txBody>
      </p:sp>
    </p:spTree>
    <p:extLst>
      <p:ext uri="{BB962C8B-B14F-4D97-AF65-F5344CB8AC3E}">
        <p14:creationId xmlns:p14="http://schemas.microsoft.com/office/powerpoint/2010/main" val="39180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50% true positives seems low…</a:t>
            </a:r>
            <a:endParaRPr lang="en-US" dirty="0"/>
          </a:p>
        </p:txBody>
      </p:sp>
      <p:sp>
        <p:nvSpPr>
          <p:cNvPr id="3" name="Content Placeholder 2"/>
          <p:cNvSpPr>
            <a:spLocks noGrp="1"/>
          </p:cNvSpPr>
          <p:nvPr>
            <p:ph sz="half" idx="1"/>
          </p:nvPr>
        </p:nvSpPr>
        <p:spPr/>
        <p:txBody>
          <a:bodyPr/>
          <a:lstStyle/>
          <a:p>
            <a:r>
              <a:rPr lang="en-US" dirty="0" smtClean="0"/>
              <a:t>Only about half of our true effects would be detected in our study</a:t>
            </a:r>
          </a:p>
          <a:p>
            <a:r>
              <a:rPr lang="en-US" dirty="0" smtClean="0"/>
              <a:t>Why?</a:t>
            </a:r>
          </a:p>
          <a:p>
            <a:r>
              <a:rPr lang="en-US" dirty="0" smtClean="0"/>
              <a:t>Perhaps we lacked statistical power</a:t>
            </a:r>
            <a:endParaRPr lang="en-US" dirty="0"/>
          </a:p>
        </p:txBody>
      </p:sp>
      <p:pic>
        <p:nvPicPr>
          <p:cNvPr id="5" name="Content Placeholder 4"/>
          <p:cNvPicPr>
            <a:picLocks noGrp="1" noChangeAspect="1"/>
          </p:cNvPicPr>
          <p:nvPr>
            <p:ph sz="half" idx="2"/>
          </p:nvPr>
        </p:nvPicPr>
        <p:blipFill>
          <a:blip r:embed="rId2"/>
          <a:srcRect t="3270" b="3270"/>
          <a:stretch>
            <a:fillRect/>
          </a:stretch>
        </p:blipFill>
        <p:spPr/>
      </p:pic>
    </p:spTree>
    <p:extLst>
      <p:ext uri="{BB962C8B-B14F-4D97-AF65-F5344CB8AC3E}">
        <p14:creationId xmlns:p14="http://schemas.microsoft.com/office/powerpoint/2010/main" val="39101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2524</Words>
  <Application>Microsoft Office PowerPoint</Application>
  <PresentationFormat>Widescreen</PresentationFormat>
  <Paragraphs>370</Paragraphs>
  <Slides>69</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3" baseType="lpstr">
      <vt:lpstr>Aller</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vt:lpstr>
      <vt:lpstr>Remember, statistics…</vt:lpstr>
      <vt:lpstr>Aspiring astronauts</vt:lpstr>
      <vt:lpstr>Let’s pretend</vt:lpstr>
      <vt:lpstr>The (fictitious) study</vt:lpstr>
      <vt:lpstr>A (non-directional) alternative hypothesis</vt:lpstr>
      <vt:lpstr>And the sample mean is…</vt:lpstr>
      <vt:lpstr>One-sample z-test</vt:lpstr>
      <vt:lpstr>One-sample z-test</vt:lpstr>
      <vt:lpstr>From wikipedia…</vt:lpstr>
      <vt:lpstr>PowerPoint Presentation</vt:lpstr>
      <vt:lpstr>One-sample z-test</vt:lpstr>
      <vt:lpstr>Obtaining the p-value</vt:lpstr>
      <vt:lpstr>Obtaining the p-value</vt:lpstr>
      <vt:lpstr>Two-tailed p-values more generally… </vt:lpstr>
      <vt:lpstr>When the null hypothesis is true</vt:lpstr>
      <vt:lpstr>PowerPoint Presentation</vt:lpstr>
      <vt:lpstr>PowerPoint Presentation</vt:lpstr>
      <vt:lpstr>PowerPoint Presentation</vt:lpstr>
      <vt:lpstr>Confusion matrix</vt:lpstr>
      <vt:lpstr>Confusion matrix</vt:lpstr>
      <vt:lpstr>PowerPoint Presentation</vt:lpstr>
      <vt:lpstr>Two ways we can be wrong…</vt:lpstr>
      <vt:lpstr>One way we can be wrong…</vt:lpstr>
      <vt:lpstr>The other way we can be wrong…</vt:lpstr>
      <vt:lpstr>Type II errors</vt:lpstr>
      <vt:lpstr>In our aspiring astronauts example…</vt:lpstr>
      <vt:lpstr>What if: the null hypothesis is FALSE?</vt:lpstr>
      <vt:lpstr>PowerPoint Presentation</vt:lpstr>
      <vt:lpstr>PowerPoint Presentation</vt:lpstr>
      <vt:lpstr>PowerPoint Presentation</vt:lpstr>
      <vt:lpstr>PowerPoint Presentation</vt:lpstr>
      <vt:lpstr>Obtaining a test statistic</vt:lpstr>
      <vt:lpstr>One sample means T test</vt:lpstr>
      <vt:lpstr>One-sample t-test</vt:lpstr>
      <vt:lpstr>One-sample t-test</vt:lpstr>
      <vt:lpstr>One-sample t-test</vt:lpstr>
      <vt:lpstr>New distribution family: student’s t</vt:lpstr>
      <vt:lpstr>The t-distributions: PDFs</vt:lpstr>
      <vt:lpstr>The t-distributions</vt:lpstr>
      <vt:lpstr>Using the sample estimate of the variance</vt:lpstr>
      <vt:lpstr>Red = z, blue = t</vt:lpstr>
      <vt:lpstr>Red = z, blue = t</vt:lpstr>
      <vt:lpstr>PowerPoint Presentation</vt:lpstr>
      <vt:lpstr>Q-Q Plots of rt(100,df)</vt:lpstr>
      <vt:lpstr>What is the p-value for the t statistic?</vt:lpstr>
      <vt:lpstr>What is the p-value for the t statistic?</vt:lpstr>
      <vt:lpstr>Two-tailed p-values more generally… </vt:lpstr>
      <vt:lpstr>Family of t-tests</vt:lpstr>
      <vt:lpstr>Interpreting significance in NHST</vt:lpstr>
      <vt:lpstr>Constructing a confidence interval for µ</vt:lpstr>
      <vt:lpstr>Calculating 95% CI for µ in R, 𝞼 unknown</vt:lpstr>
      <vt:lpstr>Calculating 95% CI for µ in R, 𝞼 unknown</vt:lpstr>
      <vt:lpstr>One-sample t-test in R</vt:lpstr>
      <vt:lpstr>One-sample t-test in R</vt:lpstr>
      <vt:lpstr>Mansplain it to me…</vt:lpstr>
      <vt:lpstr>Complain about it…</vt:lpstr>
      <vt:lpstr>Rationale for one sample T test</vt:lpstr>
      <vt:lpstr>Rationale for one sample T test</vt:lpstr>
      <vt:lpstr>Rationale for one sample T test</vt:lpstr>
      <vt:lpstr>When the null hypothesis is true</vt:lpstr>
      <vt:lpstr>PowerPoint Presentation</vt:lpstr>
      <vt:lpstr>PowerPoint Presentation</vt:lpstr>
      <vt:lpstr>PowerPoint Presentation</vt:lpstr>
      <vt:lpstr>What if: the null hypothesis is FALSE?</vt:lpstr>
      <vt:lpstr>PowerPoint Presentation</vt:lpstr>
      <vt:lpstr>PowerPoint Presentation</vt:lpstr>
      <vt:lpstr>PowerPoint Presentation</vt:lpstr>
      <vt:lpstr>≈ 50% true positives seems low…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2</cp:revision>
  <dcterms:created xsi:type="dcterms:W3CDTF">2018-09-20T00:34:46Z</dcterms:created>
  <dcterms:modified xsi:type="dcterms:W3CDTF">2018-10-29T23:00:33Z</dcterms:modified>
</cp:coreProperties>
</file>